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9E34"/>
    <a:srgbClr val="E25B2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7" d="100"/>
          <a:sy n="67" d="100"/>
        </p:scale>
        <p:origin x="2232"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CDEBA-9563-5FF3-6873-0ED8175C059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6D95236E-DC96-FD4F-A452-1D37C28740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64F3D9D5-7654-B632-4296-6D243E39ABB2}"/>
              </a:ext>
            </a:extLst>
          </p:cNvPr>
          <p:cNvSpPr>
            <a:spLocks noGrp="1"/>
          </p:cNvSpPr>
          <p:nvPr>
            <p:ph type="dt" sz="half" idx="10"/>
          </p:nvPr>
        </p:nvSpPr>
        <p:spPr/>
        <p:txBody>
          <a:bodyPr/>
          <a:lstStyle/>
          <a:p>
            <a:fld id="{FCF98664-76FF-421A-9A01-97F6B1200E3F}" type="datetimeFigureOut">
              <a:rPr lang="en-SG" smtClean="0"/>
              <a:t>13/11/2025</a:t>
            </a:fld>
            <a:endParaRPr lang="en-SG"/>
          </a:p>
        </p:txBody>
      </p:sp>
      <p:sp>
        <p:nvSpPr>
          <p:cNvPr id="5" name="Footer Placeholder 4">
            <a:extLst>
              <a:ext uri="{FF2B5EF4-FFF2-40B4-BE49-F238E27FC236}">
                <a16:creationId xmlns:a16="http://schemas.microsoft.com/office/drawing/2014/main" id="{5154626A-F59E-EEFB-D1E2-1D8082729C0E}"/>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2FB1518-CCBB-587A-5D20-12B0D3A242F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559075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44206-791D-47C3-ED77-A14212C8C3A5}"/>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9AD4F422-01CA-9050-C5C1-BFF481F99C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2242A0FF-FDE2-D87C-F40C-2BAA26A22063}"/>
              </a:ext>
            </a:extLst>
          </p:cNvPr>
          <p:cNvSpPr>
            <a:spLocks noGrp="1"/>
          </p:cNvSpPr>
          <p:nvPr>
            <p:ph type="dt" sz="half" idx="10"/>
          </p:nvPr>
        </p:nvSpPr>
        <p:spPr/>
        <p:txBody>
          <a:bodyPr/>
          <a:lstStyle/>
          <a:p>
            <a:fld id="{FCF98664-76FF-421A-9A01-97F6B1200E3F}" type="datetimeFigureOut">
              <a:rPr lang="en-SG" smtClean="0"/>
              <a:t>13/11/2025</a:t>
            </a:fld>
            <a:endParaRPr lang="en-SG"/>
          </a:p>
        </p:txBody>
      </p:sp>
      <p:sp>
        <p:nvSpPr>
          <p:cNvPr id="5" name="Footer Placeholder 4">
            <a:extLst>
              <a:ext uri="{FF2B5EF4-FFF2-40B4-BE49-F238E27FC236}">
                <a16:creationId xmlns:a16="http://schemas.microsoft.com/office/drawing/2014/main" id="{97369E5B-A598-EC7C-C979-A78373A919A1}"/>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81D5A01D-28ED-C72C-927D-894AD4E15902}"/>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37052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21A513-6391-7E5A-79E1-B7980A84D6B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7F90D152-9BCB-3392-ACAD-554A4AF554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A990F0D0-15CE-22C6-0209-AE9264CA070C}"/>
              </a:ext>
            </a:extLst>
          </p:cNvPr>
          <p:cNvSpPr>
            <a:spLocks noGrp="1"/>
          </p:cNvSpPr>
          <p:nvPr>
            <p:ph type="dt" sz="half" idx="10"/>
          </p:nvPr>
        </p:nvSpPr>
        <p:spPr/>
        <p:txBody>
          <a:bodyPr/>
          <a:lstStyle/>
          <a:p>
            <a:fld id="{FCF98664-76FF-421A-9A01-97F6B1200E3F}" type="datetimeFigureOut">
              <a:rPr lang="en-SG" smtClean="0"/>
              <a:t>13/11/2025</a:t>
            </a:fld>
            <a:endParaRPr lang="en-SG"/>
          </a:p>
        </p:txBody>
      </p:sp>
      <p:sp>
        <p:nvSpPr>
          <p:cNvPr id="5" name="Footer Placeholder 4">
            <a:extLst>
              <a:ext uri="{FF2B5EF4-FFF2-40B4-BE49-F238E27FC236}">
                <a16:creationId xmlns:a16="http://schemas.microsoft.com/office/drawing/2014/main" id="{B6C5EC42-5AF8-7D81-C7CB-049E9AF16723}"/>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5BA048A4-BF03-B02C-DA41-3FFEECB1AF9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756868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CC944-4C4E-34F6-005D-FC2F159E6C73}"/>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58514060-31EF-9263-1486-E9C4186097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1DC9F27C-6F0C-AAC1-484C-0275958BAB02}"/>
              </a:ext>
            </a:extLst>
          </p:cNvPr>
          <p:cNvSpPr>
            <a:spLocks noGrp="1"/>
          </p:cNvSpPr>
          <p:nvPr>
            <p:ph type="dt" sz="half" idx="10"/>
          </p:nvPr>
        </p:nvSpPr>
        <p:spPr/>
        <p:txBody>
          <a:bodyPr/>
          <a:lstStyle/>
          <a:p>
            <a:fld id="{FCF98664-76FF-421A-9A01-97F6B1200E3F}" type="datetimeFigureOut">
              <a:rPr lang="en-SG" smtClean="0"/>
              <a:t>13/11/2025</a:t>
            </a:fld>
            <a:endParaRPr lang="en-SG"/>
          </a:p>
        </p:txBody>
      </p:sp>
      <p:sp>
        <p:nvSpPr>
          <p:cNvPr id="5" name="Footer Placeholder 4">
            <a:extLst>
              <a:ext uri="{FF2B5EF4-FFF2-40B4-BE49-F238E27FC236}">
                <a16:creationId xmlns:a16="http://schemas.microsoft.com/office/drawing/2014/main" id="{A8F52612-509B-D79D-B807-7B49885878A2}"/>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9CBE588-4E67-36A9-B77B-640D1C83EA26}"/>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710133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C8833-3D8E-E066-E6F9-29D4582F57A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7D2109E5-FD06-711D-EA20-FE7700E76C0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1A7C082-F389-7230-9551-11367ADF6BDA}"/>
              </a:ext>
            </a:extLst>
          </p:cNvPr>
          <p:cNvSpPr>
            <a:spLocks noGrp="1"/>
          </p:cNvSpPr>
          <p:nvPr>
            <p:ph type="dt" sz="half" idx="10"/>
          </p:nvPr>
        </p:nvSpPr>
        <p:spPr/>
        <p:txBody>
          <a:bodyPr/>
          <a:lstStyle/>
          <a:p>
            <a:fld id="{FCF98664-76FF-421A-9A01-97F6B1200E3F}" type="datetimeFigureOut">
              <a:rPr lang="en-SG" smtClean="0"/>
              <a:t>13/11/2025</a:t>
            </a:fld>
            <a:endParaRPr lang="en-SG"/>
          </a:p>
        </p:txBody>
      </p:sp>
      <p:sp>
        <p:nvSpPr>
          <p:cNvPr id="5" name="Footer Placeholder 4">
            <a:extLst>
              <a:ext uri="{FF2B5EF4-FFF2-40B4-BE49-F238E27FC236}">
                <a16:creationId xmlns:a16="http://schemas.microsoft.com/office/drawing/2014/main" id="{8521F655-BCF6-4EF5-C40A-79270D51E854}"/>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E01186CA-C498-CA01-FAD0-757A6920CF7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64544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CFD01-30B2-E4E9-C85A-2A6EFCAB9C88}"/>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6FD21CA0-730A-2628-31C7-736DB723E6D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812455B2-1DB9-6FA6-C07C-5D907F08983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957598E5-DD91-E6F1-DC09-E1502C32C31D}"/>
              </a:ext>
            </a:extLst>
          </p:cNvPr>
          <p:cNvSpPr>
            <a:spLocks noGrp="1"/>
          </p:cNvSpPr>
          <p:nvPr>
            <p:ph type="dt" sz="half" idx="10"/>
          </p:nvPr>
        </p:nvSpPr>
        <p:spPr/>
        <p:txBody>
          <a:bodyPr/>
          <a:lstStyle/>
          <a:p>
            <a:fld id="{FCF98664-76FF-421A-9A01-97F6B1200E3F}" type="datetimeFigureOut">
              <a:rPr lang="en-SG" smtClean="0"/>
              <a:t>13/11/2025</a:t>
            </a:fld>
            <a:endParaRPr lang="en-SG"/>
          </a:p>
        </p:txBody>
      </p:sp>
      <p:sp>
        <p:nvSpPr>
          <p:cNvPr id="6" name="Footer Placeholder 5">
            <a:extLst>
              <a:ext uri="{FF2B5EF4-FFF2-40B4-BE49-F238E27FC236}">
                <a16:creationId xmlns:a16="http://schemas.microsoft.com/office/drawing/2014/main" id="{3707873D-7ED3-5613-7CD5-F517101E52CD}"/>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25DBCD8B-AF29-4AEA-FC6D-7FEAA5A8D79F}"/>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94829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9125D-C19B-A4E5-18FD-F64A531EE2FA}"/>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70BB5908-1C37-C529-C533-90EE30C38E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7213E6C-63B7-CE3F-B68D-A56BC6DA138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4DEC826D-EB4A-8BCD-614C-1DF5F7CA53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A987E7E-9BFF-5CF7-A351-728CA741234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0B645CD8-D790-9CCE-02FB-0C8A5EDDE21D}"/>
              </a:ext>
            </a:extLst>
          </p:cNvPr>
          <p:cNvSpPr>
            <a:spLocks noGrp="1"/>
          </p:cNvSpPr>
          <p:nvPr>
            <p:ph type="dt" sz="half" idx="10"/>
          </p:nvPr>
        </p:nvSpPr>
        <p:spPr/>
        <p:txBody>
          <a:bodyPr/>
          <a:lstStyle/>
          <a:p>
            <a:fld id="{FCF98664-76FF-421A-9A01-97F6B1200E3F}" type="datetimeFigureOut">
              <a:rPr lang="en-SG" smtClean="0"/>
              <a:t>13/11/2025</a:t>
            </a:fld>
            <a:endParaRPr lang="en-SG"/>
          </a:p>
        </p:txBody>
      </p:sp>
      <p:sp>
        <p:nvSpPr>
          <p:cNvPr id="8" name="Footer Placeholder 7">
            <a:extLst>
              <a:ext uri="{FF2B5EF4-FFF2-40B4-BE49-F238E27FC236}">
                <a16:creationId xmlns:a16="http://schemas.microsoft.com/office/drawing/2014/main" id="{0D95B4BD-4613-81F8-4553-7ECB8EBDB51B}"/>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BB06844E-BCF8-8784-D4F7-52AE8A41FCF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556145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E359B-5CF2-7E65-E075-637A902E2B2C}"/>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EEBBAFA2-DA12-229C-C8AF-C0D27A69B75A}"/>
              </a:ext>
            </a:extLst>
          </p:cNvPr>
          <p:cNvSpPr>
            <a:spLocks noGrp="1"/>
          </p:cNvSpPr>
          <p:nvPr>
            <p:ph type="dt" sz="half" idx="10"/>
          </p:nvPr>
        </p:nvSpPr>
        <p:spPr/>
        <p:txBody>
          <a:bodyPr/>
          <a:lstStyle/>
          <a:p>
            <a:fld id="{FCF98664-76FF-421A-9A01-97F6B1200E3F}" type="datetimeFigureOut">
              <a:rPr lang="en-SG" smtClean="0"/>
              <a:t>13/11/2025</a:t>
            </a:fld>
            <a:endParaRPr lang="en-SG"/>
          </a:p>
        </p:txBody>
      </p:sp>
      <p:sp>
        <p:nvSpPr>
          <p:cNvPr id="4" name="Footer Placeholder 3">
            <a:extLst>
              <a:ext uri="{FF2B5EF4-FFF2-40B4-BE49-F238E27FC236}">
                <a16:creationId xmlns:a16="http://schemas.microsoft.com/office/drawing/2014/main" id="{492B996B-C315-E7E7-1BBC-3CBEC8F5B677}"/>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D76CDD9A-1CAE-D6BD-86E0-7E257A0AE63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9520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073C961-F829-FB50-32CE-1E8A7D11137E}"/>
              </a:ext>
            </a:extLst>
          </p:cNvPr>
          <p:cNvSpPr>
            <a:spLocks noGrp="1"/>
          </p:cNvSpPr>
          <p:nvPr>
            <p:ph type="dt" sz="half" idx="10"/>
          </p:nvPr>
        </p:nvSpPr>
        <p:spPr/>
        <p:txBody>
          <a:bodyPr/>
          <a:lstStyle/>
          <a:p>
            <a:fld id="{FCF98664-76FF-421A-9A01-97F6B1200E3F}" type="datetimeFigureOut">
              <a:rPr lang="en-SG" smtClean="0"/>
              <a:t>13/11/2025</a:t>
            </a:fld>
            <a:endParaRPr lang="en-SG"/>
          </a:p>
        </p:txBody>
      </p:sp>
      <p:sp>
        <p:nvSpPr>
          <p:cNvPr id="3" name="Footer Placeholder 2">
            <a:extLst>
              <a:ext uri="{FF2B5EF4-FFF2-40B4-BE49-F238E27FC236}">
                <a16:creationId xmlns:a16="http://schemas.microsoft.com/office/drawing/2014/main" id="{A9EA76B1-2A43-05BF-149E-C8EB16E0F386}"/>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FC567CD2-6E9A-1405-465B-20D6861E1B8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12806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A408F-9B95-E61C-94A1-E1BC2345EA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4F19F2F4-1567-D64B-7862-BD0DEB2ECE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CF12884E-855A-D64E-4AB8-0DC1EDD836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E06C6E-80EB-A79B-E2CE-99D36C9153A6}"/>
              </a:ext>
            </a:extLst>
          </p:cNvPr>
          <p:cNvSpPr>
            <a:spLocks noGrp="1"/>
          </p:cNvSpPr>
          <p:nvPr>
            <p:ph type="dt" sz="half" idx="10"/>
          </p:nvPr>
        </p:nvSpPr>
        <p:spPr/>
        <p:txBody>
          <a:bodyPr/>
          <a:lstStyle/>
          <a:p>
            <a:fld id="{FCF98664-76FF-421A-9A01-97F6B1200E3F}" type="datetimeFigureOut">
              <a:rPr lang="en-SG" smtClean="0"/>
              <a:t>13/11/2025</a:t>
            </a:fld>
            <a:endParaRPr lang="en-SG"/>
          </a:p>
        </p:txBody>
      </p:sp>
      <p:sp>
        <p:nvSpPr>
          <p:cNvPr id="6" name="Footer Placeholder 5">
            <a:extLst>
              <a:ext uri="{FF2B5EF4-FFF2-40B4-BE49-F238E27FC236}">
                <a16:creationId xmlns:a16="http://schemas.microsoft.com/office/drawing/2014/main" id="{FFE42752-F6AE-0533-80B1-C8B1DC71728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C1BD42C4-4475-93BC-D3B7-AA834D531CFB}"/>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227332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3C201-BD48-AC57-15BA-089DFFA84A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75AAF23C-130B-3C4B-7C24-ECCE0F9F67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E1C5B2AD-3C6E-4F51-0EDB-39880422D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CE45D4-AF08-CD59-2309-6BD31364F9A9}"/>
              </a:ext>
            </a:extLst>
          </p:cNvPr>
          <p:cNvSpPr>
            <a:spLocks noGrp="1"/>
          </p:cNvSpPr>
          <p:nvPr>
            <p:ph type="dt" sz="half" idx="10"/>
          </p:nvPr>
        </p:nvSpPr>
        <p:spPr/>
        <p:txBody>
          <a:bodyPr/>
          <a:lstStyle/>
          <a:p>
            <a:fld id="{FCF98664-76FF-421A-9A01-97F6B1200E3F}" type="datetimeFigureOut">
              <a:rPr lang="en-SG" smtClean="0"/>
              <a:t>13/11/2025</a:t>
            </a:fld>
            <a:endParaRPr lang="en-SG"/>
          </a:p>
        </p:txBody>
      </p:sp>
      <p:sp>
        <p:nvSpPr>
          <p:cNvPr id="6" name="Footer Placeholder 5">
            <a:extLst>
              <a:ext uri="{FF2B5EF4-FFF2-40B4-BE49-F238E27FC236}">
                <a16:creationId xmlns:a16="http://schemas.microsoft.com/office/drawing/2014/main" id="{6D988F91-8E09-C4A5-5CFF-5F75EA155AB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84BEE16D-BC24-28EC-FF77-98312EEEEE78}"/>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403169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F3359A-9FC6-B71F-AB64-086641D9F9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9CE4E9CC-C337-1A16-1559-E053D51E65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4B508C65-F151-621A-F84E-E3A183A4F6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F98664-76FF-421A-9A01-97F6B1200E3F}" type="datetimeFigureOut">
              <a:rPr lang="en-SG" smtClean="0"/>
              <a:t>13/11/2025</a:t>
            </a:fld>
            <a:endParaRPr lang="en-SG"/>
          </a:p>
        </p:txBody>
      </p:sp>
      <p:sp>
        <p:nvSpPr>
          <p:cNvPr id="5" name="Footer Placeholder 4">
            <a:extLst>
              <a:ext uri="{FF2B5EF4-FFF2-40B4-BE49-F238E27FC236}">
                <a16:creationId xmlns:a16="http://schemas.microsoft.com/office/drawing/2014/main" id="{DCC08B08-41CD-C1B2-F920-521802A778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a:extLst>
              <a:ext uri="{FF2B5EF4-FFF2-40B4-BE49-F238E27FC236}">
                <a16:creationId xmlns:a16="http://schemas.microsoft.com/office/drawing/2014/main" id="{9AD2CC1B-6651-6501-ACB0-92FDE974E5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7099BD-C37F-481C-9432-8537FEA1BAB7}" type="slidenum">
              <a:rPr lang="en-SG" smtClean="0"/>
              <a:t>‹#›</a:t>
            </a:fld>
            <a:endParaRPr lang="en-SG"/>
          </a:p>
        </p:txBody>
      </p:sp>
    </p:spTree>
    <p:extLst>
      <p:ext uri="{BB962C8B-B14F-4D97-AF65-F5344CB8AC3E}">
        <p14:creationId xmlns:p14="http://schemas.microsoft.com/office/powerpoint/2010/main" val="2486874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biancam@humanresourcesonline.net" TargetMode="External"/><Relationship Id="rId2" Type="http://schemas.openxmlformats.org/officeDocument/2006/relationships/hyperlink" Target="https://awards.humanresourcesonline.net/hr-excellence-awards-ph/" TargetMode="External"/><Relationship Id="rId1" Type="http://schemas.openxmlformats.org/officeDocument/2006/relationships/slideLayout" Target="../slideLayouts/slideLayout2.xml"/><Relationship Id="rId4" Type="http://schemas.openxmlformats.org/officeDocument/2006/relationships/hyperlink" Target="mailto:leshkadl@humanresourcesonline.ne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7E4794B-A4BF-307F-7B5D-0D576665D42F}"/>
              </a:ext>
            </a:extLst>
          </p:cNvPr>
          <p:cNvSpPr txBox="1"/>
          <p:nvPr/>
        </p:nvSpPr>
        <p:spPr>
          <a:xfrm>
            <a:off x="4442693" y="5095579"/>
            <a:ext cx="2013526" cy="369332"/>
          </a:xfrm>
          <a:prstGeom prst="rect">
            <a:avLst/>
          </a:prstGeom>
          <a:noFill/>
        </p:spPr>
        <p:txBody>
          <a:bodyPr wrap="square" rtlCol="0">
            <a:spAutoFit/>
          </a:bodyPr>
          <a:lstStyle/>
          <a:p>
            <a:r>
              <a:rPr lang="en-US" dirty="0">
                <a:solidFill>
                  <a:schemeClr val="bg1"/>
                </a:solidFill>
                <a:latin typeface="Arial" panose="020B0604020202020204" pitchFamily="34" charset="0"/>
                <a:ea typeface="DIN 2014 Bold" pitchFamily="34" charset="0"/>
                <a:cs typeface="Arial" panose="020B0604020202020204" pitchFamily="34" charset="0"/>
              </a:rPr>
              <a:t>ENTRY FORM </a:t>
            </a:r>
            <a:endParaRPr lang="en-SG" dirty="0">
              <a:solidFill>
                <a:schemeClr val="bg1"/>
              </a:solidFill>
              <a:latin typeface="Arial" panose="020B0604020202020204" pitchFamily="34" charset="0"/>
              <a:ea typeface="DIN 2014 Bold" pitchFamily="34" charset="0"/>
              <a:cs typeface="Arial" panose="020B0604020202020204" pitchFamily="34" charset="0"/>
            </a:endParaRPr>
          </a:p>
        </p:txBody>
      </p:sp>
    </p:spTree>
    <p:extLst>
      <p:ext uri="{BB962C8B-B14F-4D97-AF65-F5344CB8AC3E}">
        <p14:creationId xmlns:p14="http://schemas.microsoft.com/office/powerpoint/2010/main" val="2819921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42473"/>
            <a:ext cx="11823576" cy="480506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200" b="1" dirty="0">
                <a:effectLst/>
                <a:latin typeface="Arial" panose="020B0604020202020204" pitchFamily="34" charset="0"/>
                <a:ea typeface="Calibri" panose="020F0502020204030204" pitchFamily="34" charset="0"/>
                <a:cs typeface="Times New Roman" panose="02020603050405020304" pitchFamily="18" charset="0"/>
              </a:rPr>
              <a:t>Section 4: Future Initiatives </a:t>
            </a:r>
            <a:r>
              <a:rPr lang="en-US" sz="1200" b="1" dirty="0">
                <a:effectLst/>
                <a:latin typeface="Arial" panose="020B0604020202020204" pitchFamily="34" charset="0"/>
                <a:ea typeface="Calibri" panose="020F0502020204030204" pitchFamily="34" charset="0"/>
                <a:cs typeface="Times New Roman" panose="02020603050405020304" pitchFamily="18" charset="0"/>
              </a:rPr>
              <a:t>(25%) </a:t>
            </a:r>
          </a:p>
          <a:p>
            <a:pPr>
              <a:lnSpc>
                <a:spcPct val="115000"/>
              </a:lnSpc>
              <a:spcAft>
                <a:spcPts val="1000"/>
              </a:spcAft>
            </a:pPr>
            <a:r>
              <a:rPr lang="en-US" sz="1000" dirty="0">
                <a:effectLst/>
                <a:latin typeface="Arial" panose="020B0604020202020204" pitchFamily="34" charset="0"/>
                <a:ea typeface="Calibri" panose="020F0502020204030204" pitchFamily="34" charset="0"/>
                <a:cs typeface="Times New Roman" panose="02020603050405020304" pitchFamily="18" charset="0"/>
              </a:rPr>
              <a:t>This section is for you to set out for the judges how you intend to build on the benefits your organisation gained after implementation of your strategy. </a:t>
            </a: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other objectives do you plan to pursue next?</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Has the successful implementation of your strategy affected the strategic planning process of other areas of your </a:t>
            </a:r>
            <a:r>
              <a:rPr lang="en-US" sz="1000" dirty="0" err="1">
                <a:effectLst/>
                <a:latin typeface="Arial" panose="020B0604020202020204" pitchFamily="34" charset="0"/>
                <a:ea typeface="Calibri" panose="020F0502020204030204" pitchFamily="34" charset="0"/>
                <a:cs typeface="Times New Roman" panose="02020603050405020304" pitchFamily="18" charset="0"/>
              </a:rPr>
              <a:t>organisation</a:t>
            </a:r>
            <a:r>
              <a:rPr lang="en-US" sz="1000" dirty="0">
                <a:effectLst/>
                <a:latin typeface="Arial" panose="020B0604020202020204" pitchFamily="34" charset="0"/>
                <a:ea typeface="Calibri" panose="020F0502020204030204" pitchFamily="34" charset="0"/>
                <a:cs typeface="Times New Roman" panose="02020603050405020304" pitchFamily="18" charset="0"/>
              </a:rPr>
              <a:t>?</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has the implementation of your strategic plan taught you about what else is achievable?</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else can be done differently to further improve? </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are some other support areas the implementation could benefit from in the future? </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are some room for areas of improvement? </a:t>
            </a: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02480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87055"/>
            <a:ext cx="11823576" cy="4860479"/>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838462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87056"/>
            <a:ext cx="11823576" cy="467404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endParaRPr lang="en-US" b="1" dirty="0">
              <a:latin typeface="Helvetica CE 55 Roman" panose="02000503040000020004" pitchFamily="2" charset="0"/>
            </a:endParaRPr>
          </a:p>
          <a:p>
            <a:endParaRPr lang="en-US" b="1" kern="1200" dirty="0">
              <a:solidFill>
                <a:schemeClr val="tx1"/>
              </a:solidFill>
              <a:latin typeface="Helvetica CE 55 Roman" panose="02000503040000020004" pitchFamily="2" charset="0"/>
              <a:ea typeface="+mn-ea"/>
              <a:cs typeface="+mn-cs"/>
            </a:endParaRPr>
          </a:p>
          <a:p>
            <a:endParaRPr lang="en-US" b="1" dirty="0">
              <a:latin typeface="Arial" panose="020B0604020202020204" pitchFamily="34" charset="0"/>
              <a:cs typeface="Arial" panose="020B0604020202020204" pitchFamily="34" charset="0"/>
            </a:endParaRPr>
          </a:p>
          <a:p>
            <a:endParaRPr lang="en-US" b="1" kern="1200" dirty="0">
              <a:solidFill>
                <a:schemeClr val="tx1"/>
              </a:solidFill>
              <a:latin typeface="Arial" panose="020B0604020202020204" pitchFamily="34" charset="0"/>
              <a:cs typeface="Arial" panose="020B0604020202020204" pitchFamily="34" charset="0"/>
            </a:endParaRPr>
          </a:p>
          <a:p>
            <a:r>
              <a:rPr lang="en-US" b="1" kern="1200" dirty="0">
                <a:solidFill>
                  <a:schemeClr val="tx1"/>
                </a:solidFill>
                <a:latin typeface="Arial" panose="020B0604020202020204" pitchFamily="34" charset="0"/>
                <a:cs typeface="Arial" panose="020B0604020202020204" pitchFamily="34" charset="0"/>
              </a:rPr>
              <a:t>DECLARATION </a:t>
            </a:r>
          </a:p>
          <a:p>
            <a:r>
              <a:rPr lang="en-US" b="1" kern="1200" dirty="0">
                <a:solidFill>
                  <a:schemeClr val="tx1"/>
                </a:solidFill>
                <a:latin typeface="Arial" panose="020B0604020202020204" pitchFamily="34" charset="0"/>
                <a:cs typeface="Arial" panose="020B0604020202020204" pitchFamily="34" charset="0"/>
              </a:rPr>
              <a:t> </a:t>
            </a:r>
          </a:p>
          <a:p>
            <a:r>
              <a:rPr lang="en-US" b="1" kern="1200" dirty="0">
                <a:solidFill>
                  <a:schemeClr val="tx1"/>
                </a:solidFill>
                <a:latin typeface="Arial" panose="020B0604020202020204" pitchFamily="34" charset="0"/>
                <a:cs typeface="Arial" panose="020B0604020202020204" pitchFamily="34" charset="0"/>
                <a:sym typeface="Wingdings 2"/>
              </a:rPr>
              <a:t></a:t>
            </a:r>
            <a:r>
              <a:rPr lang="en-US" b="0" kern="1200" dirty="0">
                <a:solidFill>
                  <a:schemeClr val="tx1"/>
                </a:solidFill>
                <a:latin typeface="Arial" panose="020B0604020202020204" pitchFamily="34" charset="0"/>
                <a:cs typeface="Arial" panose="020B0604020202020204" pitchFamily="34" charset="0"/>
              </a:rPr>
              <a:t> </a:t>
            </a:r>
            <a:r>
              <a:rPr lang="en-US" b="0" i="0" kern="1200" dirty="0">
                <a:solidFill>
                  <a:schemeClr val="tx1"/>
                </a:solidFill>
                <a:latin typeface="Arial" panose="020B0604020202020204" pitchFamily="34" charset="0"/>
                <a:cs typeface="Arial" panose="020B0604020202020204" pitchFamily="34" charset="0"/>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b="1" kern="1200" dirty="0">
              <a:solidFill>
                <a:schemeClr val="tx1"/>
              </a:solidFill>
              <a:latin typeface="Arial" panose="020B0604020202020204" pitchFamily="34" charset="0"/>
              <a:cs typeface="Arial" panose="020B0604020202020204" pitchFamily="34" charset="0"/>
            </a:endParaRPr>
          </a:p>
          <a:p>
            <a:pPr algn="ctr"/>
            <a:r>
              <a:rPr lang="en-AU" b="1" kern="1200" dirty="0">
                <a:solidFill>
                  <a:schemeClr val="tx1"/>
                </a:solidFill>
                <a:latin typeface="Arial" panose="020B0604020202020204" pitchFamily="34" charset="0"/>
                <a:cs typeface="Arial" panose="020B0604020202020204" pitchFamily="34" charset="0"/>
              </a:rPr>
              <a:t>-THE END- </a:t>
            </a:r>
            <a:endParaRPr lang="en-US" b="1" kern="1200" dirty="0">
              <a:solidFill>
                <a:schemeClr val="tx1"/>
              </a:solidFill>
              <a:latin typeface="Arial" panose="020B0604020202020204" pitchFamily="34" charset="0"/>
              <a:cs typeface="Arial" panose="020B0604020202020204" pitchFamily="34" charset="0"/>
            </a:endParaRPr>
          </a:p>
          <a:p>
            <a:pPr algn="ctr">
              <a:lnSpc>
                <a:spcPct val="115000"/>
              </a:lnSpc>
              <a:spcAft>
                <a:spcPts val="1000"/>
              </a:spcAft>
            </a:pPr>
            <a:r>
              <a:rPr lang="en-AU" dirty="0">
                <a:effectLst/>
                <a:latin typeface="Arial" panose="020B0604020202020204" pitchFamily="34" charset="0"/>
                <a:ea typeface="Calibri" panose="020F0502020204030204" pitchFamily="34" charset="0"/>
                <a:cs typeface="Times New Roman" panose="02020603050405020304" pitchFamily="18" charset="0"/>
              </a:rPr>
              <a:t> </a:t>
            </a:r>
            <a:endParaRPr lang="en-SG"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010640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902DE7B1-1DEF-488F-236F-62EEF6F28979}"/>
              </a:ext>
            </a:extLst>
          </p:cNvPr>
          <p:cNvGraphicFramePr>
            <a:graphicFrameLocks noGrp="1"/>
          </p:cNvGraphicFramePr>
          <p:nvPr>
            <p:extLst>
              <p:ext uri="{D42A27DB-BD31-4B8C-83A1-F6EECF244321}">
                <p14:modId xmlns:p14="http://schemas.microsoft.com/office/powerpoint/2010/main" val="3625684777"/>
              </p:ext>
            </p:extLst>
          </p:nvPr>
        </p:nvGraphicFramePr>
        <p:xfrm>
          <a:off x="1450109" y="3610001"/>
          <a:ext cx="9337964" cy="1859471"/>
        </p:xfrm>
        <a:graphic>
          <a:graphicData uri="http://schemas.openxmlformats.org/drawingml/2006/table">
            <a:tbl>
              <a:tblPr firstRow="1" bandRow="1">
                <a:tableStyleId>{5C22544A-7EE6-4342-B048-85BDC9FD1C3A}</a:tableStyleId>
              </a:tblPr>
              <a:tblGrid>
                <a:gridCol w="4668982">
                  <a:extLst>
                    <a:ext uri="{9D8B030D-6E8A-4147-A177-3AD203B41FA5}">
                      <a16:colId xmlns:a16="http://schemas.microsoft.com/office/drawing/2014/main" val="2365144665"/>
                    </a:ext>
                  </a:extLst>
                </a:gridCol>
                <a:gridCol w="4668982">
                  <a:extLst>
                    <a:ext uri="{9D8B030D-6E8A-4147-A177-3AD203B41FA5}">
                      <a16:colId xmlns:a16="http://schemas.microsoft.com/office/drawing/2014/main" val="168321977"/>
                    </a:ext>
                  </a:extLst>
                </a:gridCol>
              </a:tblGrid>
              <a:tr h="0">
                <a:tc>
                  <a:txBody>
                    <a:bodyPr/>
                    <a:lstStyle/>
                    <a:p>
                      <a:pPr>
                        <a:lnSpc>
                          <a:spcPct val="115000"/>
                        </a:lnSpc>
                        <a:spcAft>
                          <a:spcPts val="1000"/>
                        </a:spcAft>
                      </a:pPr>
                      <a:r>
                        <a:rPr lang="en-AU" sz="16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Category</a:t>
                      </a:r>
                      <a:endParaRPr lang="en-SG"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200"/>
                        </a:spcBef>
                        <a:spcAft>
                          <a:spcPts val="1000"/>
                        </a:spcAft>
                      </a:pPr>
                      <a:endParaRPr lang="en-SG"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64416771"/>
                  </a:ext>
                </a:extLst>
              </a:tr>
              <a:tr h="0">
                <a:tc>
                  <a:txBody>
                    <a:bodyPr/>
                    <a:lstStyle/>
                    <a:p>
                      <a:pPr>
                        <a:lnSpc>
                          <a:spcPct val="115000"/>
                        </a:lnSpc>
                        <a:spcBef>
                          <a:spcPts val="1200"/>
                        </a:spcBef>
                        <a:spcAft>
                          <a:spcPts val="1000"/>
                        </a:spcAft>
                      </a:pPr>
                      <a:r>
                        <a:rPr lang="en-AU" sz="16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Organisation Name</a:t>
                      </a:r>
                      <a:br>
                        <a:rPr lang="en-SG" sz="2000" b="0" i="0" dirty="0">
                          <a:solidFill>
                            <a:schemeClr val="dk1"/>
                          </a:solidFill>
                          <a:effectLst/>
                          <a:latin typeface="Arial" panose="020B0604020202020204" pitchFamily="34" charset="0"/>
                          <a:ea typeface="Calibri" panose="020F0502020204030204" pitchFamily="34" charset="0"/>
                          <a:cs typeface="Arial" panose="020B0604020202020204" pitchFamily="34" charset="0"/>
                        </a:rPr>
                      </a:br>
                      <a:r>
                        <a:rPr lang="en-AU" sz="1600" b="0" i="1" dirty="0">
                          <a:solidFill>
                            <a:srgbClr val="000000"/>
                          </a:solidFill>
                          <a:effectLst/>
                          <a:latin typeface="Arial" panose="020B0604020202020204" pitchFamily="34" charset="0"/>
                          <a:ea typeface="Calibri" panose="020F0502020204030204" pitchFamily="34" charset="0"/>
                          <a:cs typeface="Arial" panose="020B0604020202020204" pitchFamily="34" charset="0"/>
                        </a:rPr>
                        <a:t>(This will be used for all </a:t>
                      </a:r>
                      <a:r>
                        <a:rPr lang="en-AU" sz="1600" b="0" i="1" u="sng" dirty="0">
                          <a:solidFill>
                            <a:srgbClr val="000000"/>
                          </a:solidFill>
                          <a:effectLst/>
                          <a:latin typeface="Arial" panose="020B0604020202020204" pitchFamily="34" charset="0"/>
                          <a:ea typeface="Calibri" panose="020F0502020204030204" pitchFamily="34" charset="0"/>
                          <a:cs typeface="Arial" panose="020B0604020202020204" pitchFamily="34" charset="0"/>
                        </a:rPr>
                        <a:t>marketing collaterals </a:t>
                      </a:r>
                      <a:r>
                        <a:rPr lang="en-AU" sz="1600" b="0" i="1" dirty="0">
                          <a:solidFill>
                            <a:srgbClr val="000000"/>
                          </a:solidFill>
                          <a:effectLst/>
                          <a:latin typeface="Arial" panose="020B0604020202020204" pitchFamily="34" charset="0"/>
                          <a:ea typeface="Calibri" panose="020F0502020204030204" pitchFamily="34" charset="0"/>
                          <a:cs typeface="Arial" panose="020B0604020202020204" pitchFamily="34" charset="0"/>
                        </a:rPr>
                        <a:t>and on the trophy should this submission win)</a:t>
                      </a:r>
                      <a:endParaRPr lang="en-SG" sz="2000" b="0" i="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1200"/>
                        </a:spcBef>
                        <a:spcAft>
                          <a:spcPts val="1000"/>
                        </a:spcAft>
                      </a:pPr>
                      <a:r>
                        <a:rPr lang="en-AU" sz="16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e.g. XYZ Pte Ltd</a:t>
                      </a:r>
                      <a:r>
                        <a:rPr lang="en-SG" sz="2000" dirty="0">
                          <a:solidFill>
                            <a:schemeClr val="lt1"/>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 </a:t>
                      </a:r>
                      <a:r>
                        <a:rPr lang="en-AU" sz="16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XYZ will be used across all marketing collaterals while XYX </a:t>
                      </a:r>
                      <a:r>
                        <a:rPr lang="en-AU" sz="1600" dirty="0" err="1">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Pte.</a:t>
                      </a:r>
                      <a:r>
                        <a:rPr lang="en-AU" sz="16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 Ltd. will be engraved on the trophy name should XYZ win.</a:t>
                      </a:r>
                      <a:endParaRPr lang="en-SG"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4509326"/>
                  </a:ext>
                </a:extLst>
              </a:tr>
              <a:tr h="370840">
                <a:tc>
                  <a:txBody>
                    <a:bodyPr/>
                    <a:lstStyle/>
                    <a:p>
                      <a:pPr>
                        <a:lnSpc>
                          <a:spcPct val="115000"/>
                        </a:lnSpc>
                        <a:spcAft>
                          <a:spcPts val="1000"/>
                        </a:spcAft>
                      </a:pPr>
                      <a:r>
                        <a:rPr lang="en-AU" sz="16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Country</a:t>
                      </a:r>
                      <a:endParaRPr lang="en-SG"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600" dirty="0">
                          <a:solidFill>
                            <a:srgbClr val="808080"/>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Philippines</a:t>
                      </a:r>
                      <a:endParaRPr lang="en-SG" sz="20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7605458"/>
                  </a:ext>
                </a:extLst>
              </a:tr>
            </a:tbl>
          </a:graphicData>
        </a:graphic>
      </p:graphicFrame>
      <p:sp>
        <p:nvSpPr>
          <p:cNvPr id="12" name="TextBox 11">
            <a:extLst>
              <a:ext uri="{FF2B5EF4-FFF2-40B4-BE49-F238E27FC236}">
                <a16:creationId xmlns:a16="http://schemas.microsoft.com/office/drawing/2014/main" id="{43A6A5AC-3B7A-293A-8008-516551DFD4AB}"/>
              </a:ext>
            </a:extLst>
          </p:cNvPr>
          <p:cNvSpPr txBox="1"/>
          <p:nvPr/>
        </p:nvSpPr>
        <p:spPr>
          <a:xfrm>
            <a:off x="806019" y="1555228"/>
            <a:ext cx="10579962" cy="1692771"/>
          </a:xfrm>
          <a:prstGeom prst="rect">
            <a:avLst/>
          </a:prstGeom>
          <a:noFill/>
        </p:spPr>
        <p:txBody>
          <a:bodyPr wrap="square">
            <a:spAutoFit/>
          </a:bodyPr>
          <a:lstStyle/>
          <a:p>
            <a:pPr algn="ctr"/>
            <a:r>
              <a:rPr lang="en-US" sz="3200" b="1" dirty="0">
                <a:solidFill>
                  <a:schemeClr val="accent2">
                    <a:lumMod val="75000"/>
                  </a:schemeClr>
                </a:solidFill>
                <a:latin typeface="Arial" panose="020B0604020202020204" pitchFamily="34" charset="0"/>
                <a:cs typeface="Arial" panose="020B0604020202020204" pitchFamily="34" charset="0"/>
              </a:rPr>
              <a:t>AWARD ENTRY FORM</a:t>
            </a:r>
          </a:p>
          <a:p>
            <a:pPr algn="ctr"/>
            <a:endParaRPr lang="en-US" dirty="0">
              <a:latin typeface="Arial" panose="020B0604020202020204" pitchFamily="34" charset="0"/>
              <a:cs typeface="Arial" panose="020B0604020202020204" pitchFamily="34" charset="0"/>
            </a:endParaRPr>
          </a:p>
          <a:p>
            <a:pPr algn="ctr"/>
            <a:r>
              <a:rPr lang="en-US" dirty="0">
                <a:latin typeface="Arial" panose="020B0604020202020204" pitchFamily="34" charset="0"/>
                <a:cs typeface="Arial" panose="020B0604020202020204" pitchFamily="34" charset="0"/>
              </a:rPr>
              <a:t>It is the responsibility of the entrant to ensure that all information provided in this entry form is true and correct. No changes, including the company name that is to be used for marketing collaterals and the trophy, will be accepted by the </a:t>
            </a:r>
            <a:r>
              <a:rPr lang="en-US" dirty="0" err="1">
                <a:latin typeface="Arial" panose="020B0604020202020204" pitchFamily="34" charset="0"/>
                <a:cs typeface="Arial" panose="020B0604020202020204" pitchFamily="34" charset="0"/>
              </a:rPr>
              <a:t>organiser</a:t>
            </a:r>
            <a:r>
              <a:rPr lang="en-US" dirty="0">
                <a:latin typeface="Arial" panose="020B0604020202020204" pitchFamily="34" charset="0"/>
                <a:cs typeface="Arial" panose="020B0604020202020204" pitchFamily="34" charset="0"/>
              </a:rPr>
              <a:t> once the entry form has been submitted.</a:t>
            </a:r>
          </a:p>
        </p:txBody>
      </p:sp>
    </p:spTree>
    <p:extLst>
      <p:ext uri="{BB962C8B-B14F-4D97-AF65-F5344CB8AC3E}">
        <p14:creationId xmlns:p14="http://schemas.microsoft.com/office/powerpoint/2010/main" val="1776316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43A6A5AC-3B7A-293A-8008-516551DFD4AB}"/>
              </a:ext>
            </a:extLst>
          </p:cNvPr>
          <p:cNvSpPr txBox="1"/>
          <p:nvPr/>
        </p:nvSpPr>
        <p:spPr>
          <a:xfrm>
            <a:off x="545697" y="1484835"/>
            <a:ext cx="11276490" cy="3200876"/>
          </a:xfrm>
          <a:prstGeom prst="rect">
            <a:avLst/>
          </a:prstGeom>
          <a:noFill/>
        </p:spPr>
        <p:txBody>
          <a:bodyPr wrap="square">
            <a:spAutoFit/>
          </a:bodyPr>
          <a:lstStyle/>
          <a:p>
            <a:r>
              <a:rPr lang="en-US" sz="1400" b="1" u="sng" dirty="0">
                <a:solidFill>
                  <a:srgbClr val="ED9E34"/>
                </a:solidFill>
                <a:latin typeface="Arial" panose="020B0604020202020204" pitchFamily="34" charset="0"/>
                <a:cs typeface="Arial" panose="020B0604020202020204" pitchFamily="34" charset="0"/>
              </a:rPr>
              <a:t>GUIDELINES</a:t>
            </a:r>
            <a:br>
              <a:rPr lang="en-US" sz="1400" b="1" u="sng" dirty="0">
                <a:solidFill>
                  <a:srgbClr val="ED9E34"/>
                </a:solidFill>
                <a:latin typeface="Arial" panose="020B0604020202020204" pitchFamily="34" charset="0"/>
                <a:cs typeface="Arial" panose="020B0604020202020204" pitchFamily="34" charset="0"/>
              </a:rPr>
            </a:br>
            <a:endParaRPr lang="en-US" sz="1400" dirty="0">
              <a:solidFill>
                <a:srgbClr val="ED9E34"/>
              </a:solidFill>
              <a:latin typeface="Arial" panose="020B0604020202020204" pitchFamily="34" charset="0"/>
              <a:cs typeface="Arial" panose="020B0604020202020204" pitchFamily="34" charset="0"/>
            </a:endParaRPr>
          </a:p>
          <a:p>
            <a:pPr marL="342900" indent="-342900">
              <a:buFont typeface="+mj-lt"/>
              <a:buAutoNum type="arabicPeriod"/>
            </a:pPr>
            <a:r>
              <a:rPr lang="en-US" sz="1200" dirty="0">
                <a:latin typeface="Arial" panose="020B0604020202020204" pitchFamily="34" charset="0"/>
                <a:cs typeface="Arial" panose="020B0604020202020204" pitchFamily="34" charset="0"/>
              </a:rPr>
              <a:t>Please refer to the HR Excellence Awards Philippines 2026 Entry Guidelines document  for entry criteria and other specific requirements.</a:t>
            </a:r>
          </a:p>
          <a:p>
            <a:pPr marL="342900" indent="-342900">
              <a:buFont typeface="+mj-lt"/>
              <a:buAutoNum type="arabicPeriod"/>
            </a:pPr>
            <a:r>
              <a:rPr lang="en-US" sz="1200" dirty="0">
                <a:latin typeface="Arial" panose="020B0604020202020204" pitchFamily="34" charset="0"/>
                <a:cs typeface="Arial" panose="020B0604020202020204" pitchFamily="34" charset="0"/>
              </a:rPr>
              <a:t>Any sensitive or confidential information which is to be used for judging purposes only should be highlighted in red.</a:t>
            </a:r>
          </a:p>
          <a:p>
            <a:pPr marL="342900" indent="-342900">
              <a:buFont typeface="+mj-lt"/>
              <a:buAutoNum type="arabicPeriod"/>
            </a:pPr>
            <a:r>
              <a:rPr lang="en-GB" sz="1200" dirty="0">
                <a:latin typeface="Arial" panose="020B0604020202020204" pitchFamily="34" charset="0"/>
                <a:cs typeface="Arial" panose="020B0604020202020204" pitchFamily="34" charset="0"/>
              </a:rPr>
              <a:t>Refrain from using your own entry template with your company branding, and only use what is provided.</a:t>
            </a:r>
          </a:p>
          <a:p>
            <a:pPr marL="342900" indent="-342900">
              <a:buFont typeface="+mj-lt"/>
              <a:buAutoNum type="arabicPeriod"/>
            </a:pPr>
            <a:r>
              <a:rPr lang="en-US" sz="1200" dirty="0">
                <a:latin typeface="Arial" panose="020B0604020202020204" pitchFamily="34" charset="0"/>
                <a:cs typeface="Arial" panose="020B0604020202020204" pitchFamily="34" charset="0"/>
              </a:rPr>
              <a:t>Please use only 10-point font size, Arial. Please be reminded that the limit for your overall entry form is restricted to 2000 words only.    Judges can mark you down for exceeding word limit.</a:t>
            </a:r>
          </a:p>
          <a:p>
            <a:pPr marL="342900" indent="-342900">
              <a:buFont typeface="+mj-lt"/>
              <a:buAutoNum type="arabicPeriod"/>
            </a:pPr>
            <a:r>
              <a:rPr lang="en-US" sz="1200" dirty="0">
                <a:latin typeface="Arial" panose="020B0604020202020204" pitchFamily="34" charset="0"/>
                <a:cs typeface="Arial" panose="020B0604020202020204" pitchFamily="34" charset="0"/>
              </a:rPr>
              <a:t>Please take note that we will omit Inc, Corporation, Pte. Ltd, PT, </a:t>
            </a:r>
            <a:r>
              <a:rPr lang="en-US" sz="1200" dirty="0" err="1">
                <a:latin typeface="Arial" panose="020B0604020202020204" pitchFamily="34" charset="0"/>
                <a:cs typeface="Arial" panose="020B0604020202020204" pitchFamily="34" charset="0"/>
              </a:rPr>
              <a:t>Berhad</a:t>
            </a:r>
            <a:r>
              <a:rPr lang="en-US" sz="1200" dirty="0">
                <a:latin typeface="Arial" panose="020B0604020202020204" pitchFamily="34" charset="0"/>
                <a:cs typeface="Arial" panose="020B0604020202020204" pitchFamily="34" charset="0"/>
              </a:rPr>
              <a:t>, </a:t>
            </a:r>
            <a:r>
              <a:rPr lang="en-US" sz="1200" dirty="0" err="1">
                <a:latin typeface="Arial" panose="020B0604020202020204" pitchFamily="34" charset="0"/>
                <a:cs typeface="Arial" panose="020B0604020202020204" pitchFamily="34" charset="0"/>
              </a:rPr>
              <a:t>Sdn</a:t>
            </a:r>
            <a:r>
              <a:rPr lang="en-US" sz="1200" dirty="0">
                <a:latin typeface="Arial" panose="020B0604020202020204" pitchFamily="34" charset="0"/>
                <a:cs typeface="Arial" panose="020B0604020202020204" pitchFamily="34" charset="0"/>
              </a:rPr>
              <a:t>. </a:t>
            </a:r>
            <a:r>
              <a:rPr lang="en-US" sz="1200" dirty="0" err="1">
                <a:latin typeface="Arial" panose="020B0604020202020204" pitchFamily="34" charset="0"/>
                <a:cs typeface="Arial" panose="020B0604020202020204" pitchFamily="34" charset="0"/>
              </a:rPr>
              <a:t>Bhd</a:t>
            </a:r>
            <a:r>
              <a:rPr lang="en-US" sz="1200" dirty="0">
                <a:latin typeface="Arial" panose="020B0604020202020204" pitchFamily="34" charset="0"/>
                <a:cs typeface="Arial" panose="020B0604020202020204" pitchFamily="34" charset="0"/>
              </a:rPr>
              <a:t> and </a:t>
            </a:r>
            <a:r>
              <a:rPr lang="en-US" sz="1200" dirty="0" err="1">
                <a:latin typeface="Arial" panose="020B0604020202020204" pitchFamily="34" charset="0"/>
                <a:cs typeface="Arial" panose="020B0604020202020204" pitchFamily="34" charset="0"/>
              </a:rPr>
              <a:t>etc</a:t>
            </a:r>
            <a:r>
              <a:rPr lang="en-US" sz="1200" dirty="0">
                <a:latin typeface="Arial" panose="020B0604020202020204" pitchFamily="34" charset="0"/>
                <a:cs typeface="Arial" panose="020B0604020202020204" pitchFamily="34" charset="0"/>
              </a:rPr>
              <a:t> in order to follow our editorial design guidelines in all marketing collaterals including trophy.</a:t>
            </a:r>
          </a:p>
          <a:p>
            <a:pPr marL="342900" indent="-342900">
              <a:buFont typeface="+mj-lt"/>
              <a:buAutoNum type="arabicPeriod"/>
            </a:pPr>
            <a:r>
              <a:rPr lang="en-SG" sz="1200" dirty="0">
                <a:latin typeface="Arial" panose="020B0604020202020204" pitchFamily="34" charset="0"/>
                <a:cs typeface="Arial" panose="020B0604020202020204" pitchFamily="34" charset="0"/>
              </a:rPr>
              <a:t>Entry forms for team categories are different from the individual talents categories. Please use the correct form.</a:t>
            </a:r>
          </a:p>
          <a:p>
            <a:endParaRPr lang="en-US" sz="1400" dirty="0">
              <a:solidFill>
                <a:schemeClr val="accent2">
                  <a:lumMod val="75000"/>
                </a:schemeClr>
              </a:solidFill>
              <a:latin typeface="Arial" panose="020B0604020202020204" pitchFamily="34" charset="0"/>
              <a:cs typeface="Arial" panose="020B0604020202020204" pitchFamily="34" charset="0"/>
            </a:endParaRPr>
          </a:p>
          <a:p>
            <a:r>
              <a:rPr lang="en-US" sz="1400" b="1" u="sng" dirty="0">
                <a:solidFill>
                  <a:srgbClr val="ED9E34"/>
                </a:solidFill>
                <a:latin typeface="Arial" panose="020B0604020202020204" pitchFamily="34" charset="0"/>
                <a:cs typeface="Arial" panose="020B0604020202020204" pitchFamily="34" charset="0"/>
              </a:rPr>
              <a:t>HOW TO SUBMIT</a:t>
            </a:r>
            <a:br>
              <a:rPr lang="en-US" sz="1400" b="1" u="sng" dirty="0">
                <a:solidFill>
                  <a:srgbClr val="ED9E34"/>
                </a:solidFill>
                <a:latin typeface="Arial" panose="020B0604020202020204" pitchFamily="34" charset="0"/>
                <a:cs typeface="Arial" panose="020B0604020202020204" pitchFamily="34" charset="0"/>
              </a:rPr>
            </a:br>
            <a:endParaRPr lang="en-US" sz="1400" b="1" u="sng" dirty="0">
              <a:solidFill>
                <a:srgbClr val="ED9E34"/>
              </a:solidFill>
              <a:latin typeface="Arial" panose="020B0604020202020204" pitchFamily="34" charset="0"/>
              <a:cs typeface="Arial" panose="020B0604020202020204" pitchFamily="34" charset="0"/>
            </a:endParaRPr>
          </a:p>
          <a:p>
            <a:pPr marL="342900" indent="-342900">
              <a:buFont typeface="+mj-lt"/>
              <a:buAutoNum type="arabicPeriod"/>
            </a:pPr>
            <a:r>
              <a:rPr lang="en-US" sz="1200" dirty="0">
                <a:latin typeface="Arial" panose="020B0604020202020204" pitchFamily="34" charset="0"/>
                <a:cs typeface="Arial" panose="020B0604020202020204" pitchFamily="34" charset="0"/>
              </a:rPr>
              <a:t>Once you are ready to submit your nomination, please save this file as a PDF document.</a:t>
            </a:r>
          </a:p>
          <a:p>
            <a:pPr marL="342900" indent="-342900">
              <a:buFont typeface="+mj-lt"/>
              <a:buAutoNum type="arabicPeriod"/>
            </a:pPr>
            <a:r>
              <a:rPr lang="en-US" sz="1200" dirty="0">
                <a:latin typeface="Arial" panose="020B0604020202020204" pitchFamily="34" charset="0"/>
                <a:cs typeface="Arial" panose="020B0604020202020204" pitchFamily="34" charset="0"/>
              </a:rPr>
              <a:t>Remember to prepare and upload your supporting documents and images, if any, on the online submission page.</a:t>
            </a:r>
          </a:p>
          <a:p>
            <a:pPr marL="342900" indent="-342900">
              <a:buFont typeface="+mj-lt"/>
              <a:buAutoNum type="arabicPeriod"/>
            </a:pPr>
            <a:r>
              <a:rPr lang="en-US" sz="1200" dirty="0">
                <a:latin typeface="Arial" panose="020B0604020202020204" pitchFamily="34" charset="0"/>
                <a:cs typeface="Arial" panose="020B0604020202020204" pitchFamily="34" charset="0"/>
              </a:rPr>
              <a:t>Upload this award entry form document along with the supporting documents and images, if any, </a:t>
            </a:r>
            <a:r>
              <a:rPr lang="en-US" sz="1200" dirty="0">
                <a:highlight>
                  <a:srgbClr val="FFFF00"/>
                </a:highlight>
                <a:latin typeface="Arial" panose="020B0604020202020204" pitchFamily="34" charset="0"/>
                <a:cs typeface="Arial" panose="020B0604020202020204" pitchFamily="34" charset="0"/>
                <a:hlinkClick r:id="rId2"/>
              </a:rPr>
              <a:t>here</a:t>
            </a:r>
            <a:r>
              <a:rPr lang="en-US" sz="1200" dirty="0">
                <a:highlight>
                  <a:srgbClr val="FFFF00"/>
                </a:highlight>
                <a:latin typeface="Arial" panose="020B0604020202020204" pitchFamily="34" charset="0"/>
                <a:cs typeface="Arial" panose="020B0604020202020204" pitchFamily="34" charset="0"/>
              </a:rPr>
              <a:t>.</a:t>
            </a:r>
          </a:p>
        </p:txBody>
      </p:sp>
      <p:sp>
        <p:nvSpPr>
          <p:cNvPr id="3" name="TextBox 2">
            <a:extLst>
              <a:ext uri="{FF2B5EF4-FFF2-40B4-BE49-F238E27FC236}">
                <a16:creationId xmlns:a16="http://schemas.microsoft.com/office/drawing/2014/main" id="{3C26667D-B57D-45F7-B229-1BE85B9DBB82}"/>
              </a:ext>
            </a:extLst>
          </p:cNvPr>
          <p:cNvSpPr txBox="1"/>
          <p:nvPr/>
        </p:nvSpPr>
        <p:spPr>
          <a:xfrm>
            <a:off x="545697" y="4770847"/>
            <a:ext cx="10473285" cy="3323987"/>
          </a:xfrm>
          <a:prstGeom prst="rect">
            <a:avLst/>
          </a:prstGeom>
          <a:noFill/>
        </p:spPr>
        <p:txBody>
          <a:bodyPr wrap="square" numCol="2">
            <a:spAutoFit/>
          </a:bodyPr>
          <a:lstStyle/>
          <a:p>
            <a:r>
              <a:rPr lang="en-US" sz="1400" b="1" u="sng" dirty="0">
                <a:solidFill>
                  <a:srgbClr val="ED9E34"/>
                </a:solidFill>
                <a:latin typeface="Arial" panose="020B0604020202020204" pitchFamily="34" charset="0"/>
                <a:cs typeface="Arial" panose="020B0604020202020204" pitchFamily="34" charset="0"/>
              </a:rPr>
              <a:t>CONTACT US</a:t>
            </a:r>
            <a:br>
              <a:rPr lang="en-US" sz="1400" b="1" u="sng" dirty="0">
                <a:solidFill>
                  <a:srgbClr val="E25B26"/>
                </a:solidFill>
                <a:latin typeface="Arial" panose="020B0604020202020204" pitchFamily="34" charset="0"/>
                <a:cs typeface="Arial" panose="020B0604020202020204" pitchFamily="34" charset="0"/>
              </a:rPr>
            </a:br>
            <a:endParaRPr lang="en-US" sz="1400" b="1" u="sng" dirty="0">
              <a:solidFill>
                <a:srgbClr val="E25B26"/>
              </a:solidFill>
              <a:latin typeface="Arial" panose="020B0604020202020204" pitchFamily="34" charset="0"/>
              <a:cs typeface="Arial" panose="020B0604020202020204" pitchFamily="34" charset="0"/>
            </a:endParaRPr>
          </a:p>
          <a:p>
            <a:r>
              <a:rPr lang="en-SG" sz="1200" b="1" dirty="0">
                <a:latin typeface="Arial" panose="020B0604020202020204" pitchFamily="34" charset="0"/>
                <a:cs typeface="Arial" panose="020B0604020202020204" pitchFamily="34" charset="0"/>
              </a:rPr>
              <a:t>Bianca Mariz</a:t>
            </a:r>
          </a:p>
          <a:p>
            <a:r>
              <a:rPr lang="en-SG" sz="1200" i="1" dirty="0">
                <a:latin typeface="Arial" panose="020B0604020202020204" pitchFamily="34" charset="0"/>
                <a:cs typeface="Arial" panose="020B0604020202020204" pitchFamily="34" charset="0"/>
              </a:rPr>
              <a:t>Regional Project Manager</a:t>
            </a:r>
          </a:p>
          <a:p>
            <a:r>
              <a:rPr lang="en-SG" sz="1200" b="1" dirty="0">
                <a:latin typeface="Arial" panose="020B0604020202020204" pitchFamily="34" charset="0"/>
                <a:cs typeface="Arial" panose="020B0604020202020204" pitchFamily="34" charset="0"/>
              </a:rPr>
              <a:t>Tel: </a:t>
            </a:r>
            <a:r>
              <a:rPr lang="en-SG" sz="1200" dirty="0">
                <a:latin typeface="Arial" panose="020B0604020202020204" pitchFamily="34" charset="0"/>
                <a:cs typeface="Arial" panose="020B0604020202020204" pitchFamily="34" charset="0"/>
              </a:rPr>
              <a:t>+65 6692 9031 (Ext 821)</a:t>
            </a:r>
          </a:p>
          <a:p>
            <a:r>
              <a:rPr lang="en-SG" sz="1200" b="1" dirty="0">
                <a:latin typeface="Arial" panose="020B0604020202020204" pitchFamily="34" charset="0"/>
                <a:cs typeface="Arial" panose="020B0604020202020204" pitchFamily="34" charset="0"/>
              </a:rPr>
              <a:t>Mobile: </a:t>
            </a:r>
            <a:r>
              <a:rPr lang="en-SG" sz="1200" dirty="0">
                <a:latin typeface="Arial" panose="020B0604020202020204" pitchFamily="34" charset="0"/>
                <a:cs typeface="Arial" panose="020B0604020202020204" pitchFamily="34" charset="0"/>
              </a:rPr>
              <a:t>+63 917 162 0568</a:t>
            </a:r>
          </a:p>
          <a:p>
            <a:r>
              <a:rPr lang="en-SG" sz="1200" b="1" dirty="0">
                <a:latin typeface="Arial" panose="020B0604020202020204" pitchFamily="34" charset="0"/>
                <a:cs typeface="Arial" panose="020B0604020202020204" pitchFamily="34" charset="0"/>
              </a:rPr>
              <a:t>Email: </a:t>
            </a:r>
            <a:r>
              <a:rPr lang="en-SG" sz="1200" dirty="0">
                <a:latin typeface="Arial" panose="020B0604020202020204" pitchFamily="34" charset="0"/>
                <a:cs typeface="Arial" panose="020B0604020202020204" pitchFamily="34" charset="0"/>
                <a:hlinkClick r:id="rId3"/>
              </a:rPr>
              <a:t>biancam@humanresourcesonline.net</a:t>
            </a:r>
            <a:endParaRPr lang="en-SG" sz="1200" dirty="0">
              <a:latin typeface="Arial" panose="020B0604020202020204" pitchFamily="34" charset="0"/>
              <a:cs typeface="Arial" panose="020B0604020202020204" pitchFamily="34" charset="0"/>
            </a:endParaRPr>
          </a:p>
          <a:p>
            <a:endParaRPr lang="en-SG" sz="1200" dirty="0">
              <a:latin typeface="Arial" panose="020B0604020202020204" pitchFamily="34" charset="0"/>
              <a:cs typeface="Arial" panose="020B0604020202020204" pitchFamily="34" charset="0"/>
            </a:endParaRPr>
          </a:p>
          <a:p>
            <a:endParaRPr lang="en-SG" sz="1200" dirty="0">
              <a:latin typeface="Arial" panose="020B0604020202020204" pitchFamily="34" charset="0"/>
              <a:cs typeface="Arial" panose="020B0604020202020204" pitchFamily="34" charset="0"/>
            </a:endParaRPr>
          </a:p>
          <a:p>
            <a:endParaRPr lang="en-SG" sz="1200" dirty="0">
              <a:latin typeface="Arial" panose="020B0604020202020204" pitchFamily="34" charset="0"/>
              <a:cs typeface="Arial" panose="020B0604020202020204" pitchFamily="34" charset="0"/>
            </a:endParaRPr>
          </a:p>
          <a:p>
            <a:endParaRPr lang="en-SG" sz="1200" dirty="0">
              <a:latin typeface="Arial" panose="020B0604020202020204" pitchFamily="34" charset="0"/>
              <a:cs typeface="Arial" panose="020B0604020202020204" pitchFamily="34" charset="0"/>
            </a:endParaRPr>
          </a:p>
          <a:p>
            <a:endParaRPr lang="en-SG" sz="1200" dirty="0">
              <a:latin typeface="Arial" panose="020B0604020202020204" pitchFamily="34" charset="0"/>
              <a:cs typeface="Arial" panose="020B0604020202020204" pitchFamily="34" charset="0"/>
            </a:endParaRPr>
          </a:p>
          <a:p>
            <a:endParaRPr lang="en-SG" sz="1200" dirty="0">
              <a:latin typeface="Arial" panose="020B0604020202020204" pitchFamily="34" charset="0"/>
              <a:cs typeface="Arial" panose="020B0604020202020204" pitchFamily="34" charset="0"/>
            </a:endParaRPr>
          </a:p>
          <a:p>
            <a:endParaRPr lang="en-SG" sz="1200" dirty="0">
              <a:latin typeface="Arial" panose="020B0604020202020204" pitchFamily="34" charset="0"/>
              <a:cs typeface="Arial" panose="020B0604020202020204" pitchFamily="34" charset="0"/>
            </a:endParaRPr>
          </a:p>
          <a:p>
            <a:endParaRPr lang="en-SG" sz="1200" dirty="0">
              <a:latin typeface="Arial" panose="020B0604020202020204" pitchFamily="34" charset="0"/>
              <a:cs typeface="Arial" panose="020B0604020202020204" pitchFamily="34" charset="0"/>
            </a:endParaRPr>
          </a:p>
          <a:p>
            <a:br>
              <a:rPr lang="en-SG" sz="1200" dirty="0">
                <a:latin typeface="Arial" panose="020B0604020202020204" pitchFamily="34" charset="0"/>
                <a:cs typeface="Arial" panose="020B0604020202020204" pitchFamily="34" charset="0"/>
              </a:rPr>
            </a:br>
            <a:endParaRPr lang="en-SG" sz="1200" dirty="0">
              <a:latin typeface="Arial" panose="020B0604020202020204" pitchFamily="34" charset="0"/>
              <a:cs typeface="Arial" panose="020B0604020202020204" pitchFamily="34" charset="0"/>
            </a:endParaRPr>
          </a:p>
          <a:p>
            <a:br>
              <a:rPr lang="en-SG" sz="1200" b="1" dirty="0">
                <a:latin typeface="Arial" panose="020B0604020202020204" pitchFamily="34" charset="0"/>
                <a:cs typeface="Arial" panose="020B0604020202020204" pitchFamily="34" charset="0"/>
              </a:rPr>
            </a:br>
            <a:br>
              <a:rPr lang="en-SG" sz="1200" b="1" dirty="0">
                <a:latin typeface="Arial" panose="020B0604020202020204" pitchFamily="34" charset="0"/>
                <a:cs typeface="Arial" panose="020B0604020202020204" pitchFamily="34" charset="0"/>
              </a:rPr>
            </a:br>
            <a:r>
              <a:rPr lang="en-SG" sz="1200" b="1" dirty="0" err="1">
                <a:latin typeface="Arial" panose="020B0604020202020204" pitchFamily="34" charset="0"/>
                <a:cs typeface="Arial" panose="020B0604020202020204" pitchFamily="34" charset="0"/>
              </a:rPr>
              <a:t>Leshka</a:t>
            </a:r>
            <a:r>
              <a:rPr lang="en-SG" sz="1200" b="1" dirty="0">
                <a:latin typeface="Arial" panose="020B0604020202020204" pitchFamily="34" charset="0"/>
                <a:cs typeface="Arial" panose="020B0604020202020204" pitchFamily="34" charset="0"/>
              </a:rPr>
              <a:t> De Leon</a:t>
            </a:r>
          </a:p>
          <a:p>
            <a:r>
              <a:rPr lang="en-SG" sz="1200" i="1" dirty="0">
                <a:latin typeface="Arial" panose="020B0604020202020204" pitchFamily="34" charset="0"/>
                <a:cs typeface="Arial" panose="020B0604020202020204" pitchFamily="34" charset="0"/>
              </a:rPr>
              <a:t>Regional Project Manager</a:t>
            </a:r>
          </a:p>
          <a:p>
            <a:r>
              <a:rPr lang="en-SG" sz="1200" b="1" dirty="0">
                <a:latin typeface="Arial" panose="020B0604020202020204" pitchFamily="34" charset="0"/>
                <a:cs typeface="Arial" panose="020B0604020202020204" pitchFamily="34" charset="0"/>
              </a:rPr>
              <a:t>Tel: </a:t>
            </a:r>
            <a:r>
              <a:rPr lang="en-SG" sz="1200" dirty="0">
                <a:latin typeface="Arial" panose="020B0604020202020204" pitchFamily="34" charset="0"/>
                <a:cs typeface="Arial" panose="020B0604020202020204" pitchFamily="34" charset="0"/>
              </a:rPr>
              <a:t>+65 6692 9031 (Ext 816)</a:t>
            </a:r>
          </a:p>
          <a:p>
            <a:r>
              <a:rPr lang="en-SG" sz="1200" b="1" dirty="0">
                <a:latin typeface="Arial" panose="020B0604020202020204" pitchFamily="34" charset="0"/>
                <a:cs typeface="Arial" panose="020B0604020202020204" pitchFamily="34" charset="0"/>
              </a:rPr>
              <a:t>Mobile: </a:t>
            </a:r>
            <a:r>
              <a:rPr lang="en-SG" sz="1200" dirty="0">
                <a:latin typeface="Arial" panose="020B0604020202020204" pitchFamily="34" charset="0"/>
                <a:cs typeface="Arial" panose="020B0604020202020204" pitchFamily="34" charset="0"/>
              </a:rPr>
              <a:t>+63 962 668 6030</a:t>
            </a:r>
          </a:p>
          <a:p>
            <a:r>
              <a:rPr lang="en-SG" sz="1200" b="1" dirty="0">
                <a:latin typeface="Arial" panose="020B0604020202020204" pitchFamily="34" charset="0"/>
                <a:cs typeface="Arial" panose="020B0604020202020204" pitchFamily="34" charset="0"/>
              </a:rPr>
              <a:t>Email: </a:t>
            </a:r>
            <a:r>
              <a:rPr lang="en-SG" sz="1200" dirty="0">
                <a:latin typeface="Arial" panose="020B0604020202020204" pitchFamily="34" charset="0"/>
                <a:cs typeface="Arial" panose="020B0604020202020204" pitchFamily="34" charset="0"/>
                <a:hlinkClick r:id="rId4"/>
              </a:rPr>
              <a:t>leshkadl@humanresourcesonline.net</a:t>
            </a:r>
            <a:endParaRPr lang="en-SG" sz="12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a:p>
            <a:endParaRPr lang="en-SG" sz="1400" b="1"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80155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40873"/>
            <a:ext cx="11823576" cy="490666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200" b="1" dirty="0">
                <a:effectLst/>
                <a:latin typeface="Arial" panose="020B0604020202020204" pitchFamily="34" charset="0"/>
                <a:ea typeface="Calibri" panose="020F0502020204030204" pitchFamily="34" charset="0"/>
                <a:cs typeface="Times New Roman" panose="02020603050405020304" pitchFamily="18" charset="0"/>
              </a:rPr>
              <a:t>Section 1: Vision &amp; Goals (25%) </a:t>
            </a:r>
            <a:endParaRPr lang="en-US" sz="1200" b="1"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SG" sz="1000" dirty="0">
                <a:effectLst/>
                <a:latin typeface="Arial" panose="020B0604020202020204" pitchFamily="34" charset="0"/>
                <a:ea typeface="Calibri" panose="020F0502020204030204" pitchFamily="34" charset="0"/>
                <a:cs typeface="Times New Roman" panose="02020603050405020304" pitchFamily="18" charset="0"/>
              </a:rPr>
              <a:t>T</a:t>
            </a:r>
            <a:r>
              <a:rPr lang="en-US" sz="1000" dirty="0">
                <a:effectLst/>
                <a:latin typeface="Arial" panose="020B0604020202020204" pitchFamily="34" charset="0"/>
                <a:ea typeface="Calibri" panose="020F0502020204030204" pitchFamily="34" charset="0"/>
                <a:cs typeface="Times New Roman" panose="02020603050405020304" pitchFamily="18" charset="0"/>
              </a:rPr>
              <a:t>his section is for you to provide an overview, vision and objective(s) of your strategy. </a:t>
            </a:r>
          </a:p>
          <a:p>
            <a:pPr>
              <a:lnSpc>
                <a:spcPct val="115000"/>
              </a:lnSpc>
              <a:spcAft>
                <a:spcPts val="1000"/>
              </a:spcAft>
            </a:pPr>
            <a:r>
              <a:rPr lang="en-US"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Provide an overview of your strategy.</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was the objective of it? What was the outcome you were looking for?</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business problem did you want to solve with your plan; what business opportunities were you looking to pursue?</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How did you get buy-in from top management and line-of-business managers?</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are some innovative and/or new ideas proposed?</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is the expected business ROI from the proposed changes?</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Please include some testimonials from peers/senior management/clients. </a:t>
            </a:r>
            <a:endParaRPr lang="en-US" sz="1000" b="1"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US"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p>
          <a:p>
            <a:pPr>
              <a:lnSpc>
                <a:spcPct val="115000"/>
              </a:lnSpc>
              <a:spcAft>
                <a:spcPts val="1000"/>
              </a:spcAft>
            </a:pPr>
            <a:r>
              <a:rPr lang="en-US"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a:t>
            </a:r>
            <a:r>
              <a:rPr lang="en-US" sz="1000" b="1" dirty="0" err="1">
                <a:effectLst/>
                <a:latin typeface="Arial" panose="020B0604020202020204" pitchFamily="34" charset="0"/>
                <a:ea typeface="Calibri" panose="020F0502020204030204" pitchFamily="34" charset="0"/>
                <a:cs typeface="Times New Roman" panose="02020603050405020304" pitchFamily="18" charset="0"/>
              </a:rPr>
              <a:t>etc</a:t>
            </a:r>
            <a:r>
              <a:rPr lang="en-US" sz="1000" b="1" dirty="0">
                <a:effectLst/>
                <a:latin typeface="Arial" panose="020B0604020202020204" pitchFamily="34" charset="0"/>
                <a:ea typeface="Calibri" panose="020F0502020204030204" pitchFamily="34" charset="0"/>
                <a:cs typeface="Times New Roman" panose="02020603050405020304" pitchFamily="18" charset="0"/>
              </a:rPr>
              <a:t> can be inserted into this section.</a:t>
            </a: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95645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7"/>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00296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51709"/>
            <a:ext cx="11823576" cy="479582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200" b="1" dirty="0">
                <a:effectLst/>
                <a:latin typeface="Arial" panose="020B0604020202020204" pitchFamily="34" charset="0"/>
                <a:ea typeface="Calibri" panose="020F0502020204030204" pitchFamily="34" charset="0"/>
                <a:cs typeface="Times New Roman" panose="02020603050405020304" pitchFamily="18" charset="0"/>
              </a:rPr>
              <a:t>Section 2: Implementation </a:t>
            </a:r>
            <a:r>
              <a:rPr lang="en-US" sz="1200" b="1" dirty="0">
                <a:effectLst/>
                <a:latin typeface="Arial" panose="020B0604020202020204" pitchFamily="34" charset="0"/>
                <a:ea typeface="Calibri" panose="020F0502020204030204" pitchFamily="34" charset="0"/>
                <a:cs typeface="Times New Roman" panose="02020603050405020304" pitchFamily="18" charset="0"/>
              </a:rPr>
              <a:t>(25%) </a:t>
            </a:r>
          </a:p>
          <a:p>
            <a:pPr>
              <a:lnSpc>
                <a:spcPct val="115000"/>
              </a:lnSpc>
              <a:spcAft>
                <a:spcPts val="1000"/>
              </a:spcAft>
            </a:pPr>
            <a:r>
              <a:rPr lang="en-US" sz="1000" dirty="0">
                <a:latin typeface="Arial" panose="020B0604020202020204" pitchFamily="34" charset="0"/>
                <a:ea typeface="Calibri" panose="020F0502020204030204" pitchFamily="34" charset="0"/>
                <a:cs typeface="Times New Roman" panose="02020603050405020304" pitchFamily="18" charset="0"/>
              </a:rPr>
              <a:t>T</a:t>
            </a:r>
            <a:r>
              <a:rPr lang="en-US" sz="1000" dirty="0">
                <a:effectLst/>
                <a:latin typeface="Arial" panose="020B0604020202020204" pitchFamily="34" charset="0"/>
                <a:ea typeface="Calibri" panose="020F0502020204030204" pitchFamily="34" charset="0"/>
                <a:cs typeface="Times New Roman" panose="02020603050405020304" pitchFamily="18" charset="0"/>
              </a:rPr>
              <a:t>his section is for you to outline how you implemented your strategy and to set out for the judges how you pursued the objectives outlined in your plan.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How was your strategy communicated to all stakeholders?</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How did you keep your plan on track – on time and under budget?</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How did you maintain continued support from key stakeholders?</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problems were encountered during implementation and how did you solve them?</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elements of the plan were easier or more difficult than you thought at first?</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A clear narrative that demonstrates why the strategy was implemented and how it is having an impact on the organisation.</a:t>
            </a:r>
            <a:endParaRPr lang="en-US" sz="1000" dirty="0">
              <a:latin typeface="Arial" panose="020B0604020202020204" pitchFamily="34" charset="0"/>
              <a:ea typeface="Calibri" panose="020F0502020204030204" pitchFamily="34" charset="0"/>
              <a:cs typeface="Times New Roman" panose="02020603050405020304" pitchFamily="18" charset="0"/>
            </a:endParaRPr>
          </a:p>
          <a:p>
            <a:pPr marL="171450" indent="-171450">
              <a:buFont typeface="Arial" panose="020B0604020202020204" pitchFamily="34" charset="0"/>
              <a:buChar char="•"/>
            </a:pPr>
            <a:r>
              <a:rPr lang="en-AU" sz="1000" dirty="0">
                <a:latin typeface="Arial" panose="020B0604020202020204" pitchFamily="34" charset="0"/>
                <a:ea typeface="Helvetica Neue" panose="02000503000000020004" pitchFamily="2" charset="0"/>
                <a:cs typeface="Arial" panose="020B0604020202020204" pitchFamily="34" charset="0"/>
              </a:rPr>
              <a:t>How is this implementation different or unique? </a:t>
            </a:r>
            <a:endParaRPr lang="en-SG" sz="1000" dirty="0">
              <a:latin typeface="Arial" panose="020B0604020202020204" pitchFamily="34" charset="0"/>
              <a:ea typeface="Helvetica Neue" panose="02000503000000020004" pitchFamily="2" charset="0"/>
              <a:cs typeface="Arial" panose="020B0604020202020204" pitchFamily="34" charset="0"/>
            </a:endParaRPr>
          </a:p>
          <a:p>
            <a:pPr lvl="0"/>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35366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7"/>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70506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42473"/>
            <a:ext cx="11823576" cy="480506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200" b="1" dirty="0">
                <a:effectLst/>
                <a:latin typeface="Arial" panose="020B0604020202020204" pitchFamily="34" charset="0"/>
                <a:ea typeface="Calibri" panose="020F0502020204030204" pitchFamily="34" charset="0"/>
                <a:cs typeface="Times New Roman" panose="02020603050405020304" pitchFamily="18" charset="0"/>
              </a:rPr>
              <a:t>Section 3: Impact </a:t>
            </a:r>
            <a:r>
              <a:rPr lang="en-US" sz="1200" b="1" dirty="0">
                <a:effectLst/>
                <a:latin typeface="Arial" panose="020B0604020202020204" pitchFamily="34" charset="0"/>
                <a:ea typeface="Calibri" panose="020F0502020204030204" pitchFamily="34" charset="0"/>
                <a:cs typeface="Times New Roman" panose="02020603050405020304" pitchFamily="18" charset="0"/>
              </a:rPr>
              <a:t>(25%) </a:t>
            </a:r>
          </a:p>
          <a:p>
            <a:pPr>
              <a:spcAft>
                <a:spcPts val="1000"/>
              </a:spcAft>
            </a:pPr>
            <a:r>
              <a:rPr lang="en-GB" sz="1000" dirty="0">
                <a:effectLst/>
                <a:latin typeface="Arial" panose="020B0604020202020204" pitchFamily="34" charset="0"/>
                <a:ea typeface="Calibri" panose="020F0502020204030204" pitchFamily="34" charset="0"/>
                <a:cs typeface="Times New Roman" panose="02020603050405020304" pitchFamily="18" charset="0"/>
              </a:rPr>
              <a:t>This section is for you to outline how your strategy added tangible benefits to your organisation. </a:t>
            </a:r>
          </a:p>
          <a:p>
            <a:pPr>
              <a:spcAft>
                <a:spcPts val="1000"/>
              </a:spcAft>
            </a:pPr>
            <a:r>
              <a:rPr lang="en-GB"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p>
          <a:p>
            <a:pPr marL="171450" indent="-171450">
              <a:buFont typeface="Arial" panose="020B0604020202020204" pitchFamily="34" charset="0"/>
              <a:buChar char="•"/>
            </a:pPr>
            <a:r>
              <a:rPr lang="en-GB" sz="1000" dirty="0">
                <a:effectLst/>
                <a:latin typeface="Arial" panose="020B0604020202020204" pitchFamily="34" charset="0"/>
                <a:ea typeface="Calibri" panose="020F0502020204030204" pitchFamily="34" charset="0"/>
                <a:cs typeface="Arial" panose="020B0604020202020204" pitchFamily="34" charset="0"/>
              </a:rPr>
              <a:t>What were the primary and secondary results of your strategy?</a:t>
            </a:r>
          </a:p>
          <a:p>
            <a:pPr marL="171450" indent="-171450">
              <a:buFont typeface="Arial" panose="020B0604020202020204" pitchFamily="34" charset="0"/>
              <a:buChar char="•"/>
            </a:pPr>
            <a:r>
              <a:rPr lang="en-GB" sz="1000" dirty="0">
                <a:effectLst/>
                <a:latin typeface="Arial" panose="020B0604020202020204" pitchFamily="34" charset="0"/>
                <a:ea typeface="Calibri" panose="020F0502020204030204" pitchFamily="34" charset="0"/>
                <a:cs typeface="Arial" panose="020B0604020202020204" pitchFamily="34" charset="0"/>
              </a:rPr>
              <a:t>What business/commercial benefits did your strategic plan deliver?</a:t>
            </a:r>
          </a:p>
          <a:p>
            <a:pPr marL="171450" indent="-171450">
              <a:buFont typeface="Arial" panose="020B0604020202020204" pitchFamily="34" charset="0"/>
              <a:buChar char="•"/>
            </a:pPr>
            <a:r>
              <a:rPr lang="en-GB" sz="1000" dirty="0">
                <a:effectLst/>
                <a:latin typeface="Arial" panose="020B0604020202020204" pitchFamily="34" charset="0"/>
                <a:ea typeface="Calibri" panose="020F0502020204030204" pitchFamily="34" charset="0"/>
                <a:cs typeface="Arial" panose="020B0604020202020204" pitchFamily="34" charset="0"/>
              </a:rPr>
              <a:t>What were the unintended positive consequences of your innovative strategy?</a:t>
            </a:r>
          </a:p>
          <a:p>
            <a:pPr marL="171450" indent="-171450">
              <a:buFont typeface="Arial" panose="020B0604020202020204" pitchFamily="34" charset="0"/>
              <a:buChar char="•"/>
            </a:pPr>
            <a:r>
              <a:rPr lang="en-GB" sz="1000" dirty="0">
                <a:effectLst/>
                <a:latin typeface="Arial" panose="020B0604020202020204" pitchFamily="34" charset="0"/>
                <a:ea typeface="Calibri" panose="020F0502020204030204" pitchFamily="34" charset="0"/>
                <a:cs typeface="Arial" panose="020B0604020202020204" pitchFamily="34" charset="0"/>
              </a:rPr>
              <a:t>How did your plan contribute to the organisation’s commercial/business goals?</a:t>
            </a:r>
          </a:p>
          <a:p>
            <a:pPr marL="171450" indent="-171450">
              <a:buFont typeface="Arial" panose="020B0604020202020204" pitchFamily="34" charset="0"/>
              <a:buChar char="•"/>
            </a:pPr>
            <a:r>
              <a:rPr lang="en-GB" sz="1000" dirty="0">
                <a:effectLst/>
                <a:latin typeface="Arial" panose="020B0604020202020204" pitchFamily="34" charset="0"/>
                <a:ea typeface="Calibri" panose="020F0502020204030204" pitchFamily="34" charset="0"/>
                <a:cs typeface="Arial" panose="020B0604020202020204" pitchFamily="34" charset="0"/>
              </a:rPr>
              <a:t>What was the feedback from stakeholders (employees, line management, top management) post implementation?</a:t>
            </a:r>
          </a:p>
          <a:p>
            <a:pPr marL="171450" indent="-171450">
              <a:buFont typeface="Arial" panose="020B0604020202020204" pitchFamily="34" charset="0"/>
              <a:buChar char="•"/>
            </a:pPr>
            <a:r>
              <a:rPr lang="en-GB" sz="1000" dirty="0">
                <a:effectLst/>
                <a:latin typeface="Arial" panose="020B0604020202020204" pitchFamily="34" charset="0"/>
                <a:ea typeface="Calibri" panose="020F0502020204030204" pitchFamily="34" charset="0"/>
                <a:cs typeface="Arial" panose="020B0604020202020204" pitchFamily="34" charset="0"/>
              </a:rPr>
              <a:t>Evidence of success: How has the idea/strategy strengthened the organisation? Please use metrics, anecdotes and case studies. </a:t>
            </a:r>
          </a:p>
          <a:p>
            <a:pPr marL="171450" indent="-171450">
              <a:buFont typeface="Arial" panose="020B0604020202020204" pitchFamily="34" charset="0"/>
              <a:buChar char="•"/>
            </a:pPr>
            <a:r>
              <a:rPr lang="en-GB" sz="1000" dirty="0">
                <a:effectLst/>
                <a:latin typeface="Arial" panose="020B0604020202020204" pitchFamily="34" charset="0"/>
                <a:ea typeface="Calibri" panose="020F0502020204030204" pitchFamily="34" charset="0"/>
                <a:cs typeface="Arial" panose="020B0604020202020204" pitchFamily="34" charset="0"/>
              </a:rPr>
              <a:t>Judges will consider feedback from stakeholders. </a:t>
            </a:r>
          </a:p>
          <a:p>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spcAft>
                <a:spcPts val="1000"/>
              </a:spcAft>
            </a:pPr>
            <a:r>
              <a:rPr lang="en-GB"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p>
          <a:p>
            <a:pPr>
              <a:spcAft>
                <a:spcPts val="1000"/>
              </a:spcAft>
            </a:pPr>
            <a:r>
              <a:rPr lang="en-GB"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78940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77818"/>
            <a:ext cx="11823576" cy="4869716"/>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468673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TotalTime>
  <Words>1434</Words>
  <Application>Microsoft Office PowerPoint</Application>
  <PresentationFormat>Widescreen</PresentationFormat>
  <Paragraphs>370</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Helvetica CE 55 Roman</vt: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Nadira Putri</dc:creator>
  <cp:lastModifiedBy>Joleen Quek</cp:lastModifiedBy>
  <cp:revision>29</cp:revision>
  <dcterms:created xsi:type="dcterms:W3CDTF">2023-03-16T08:53:29Z</dcterms:created>
  <dcterms:modified xsi:type="dcterms:W3CDTF">2025-11-13T09:35:15Z</dcterms:modified>
</cp:coreProperties>
</file>